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2D88B4-22D3-4202-824B-48D7718C3B9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953A733-4A98-42F3-A10C-F3C4A8C7FB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F3A1036C-0CA6-4218-976B-0AC25DDBD1D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10C86235-9D87-4F3F-9192-50B2238412C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71D9BF6-89C9-4AF8-8D3E-3F4C15D12001}"/>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8064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15D235-CA1E-4AAD-A7D4-CD9BC6AAA5E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2571869-D29E-45FB-B9AC-D959C56E726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CA8A47F-B5BF-4528-8E28-805D3223EE17}"/>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5FA824A1-9DA0-4EF9-B5FB-014654B9902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5FEFE49-A4A0-48FE-A169-F9988D547812}"/>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7228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C59C6A-AE9D-46EF-93FB-9120B4D2DDF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29E1981-3C21-4258-BFC9-F4B4D26105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BA68AAF-8D22-4ADD-B5CD-A475AB6F3B39}"/>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7192E58B-BA69-4844-B5A1-3325F6671FD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1656D62-7657-49E7-8E86-4BCD495C50F8}"/>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919262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36A347-4FB2-4DFA-88BE-DE2F3BB855A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AA57654-20E8-42D3-82C6-D7FF08C7FEC0}"/>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15DF5F2-088A-462D-B650-409F3004195F}"/>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8C34F6A-FF45-4C80-B7F2-EF3EF468A7E2}"/>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07AF1ED8-D3C3-40A0-B9BF-DB5BA853A3B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805533E-F66C-4B77-ACA0-AA57ADDFADB7}"/>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740455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76272B-C9B0-4F60-AA73-BF3D7DE40721}"/>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1E577CC-D6AF-4DCE-A5A3-099C065953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5F2B7D0-8D3E-4445-A972-21CC230C861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377A440-3A5B-471F-AB34-FF5F72E356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3B708F2-106E-413D-8AE8-7A6CB253D6B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7FEB725-9647-4EB8-8DA9-1931AE216AFA}"/>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8" name="Alt Bilgi Yer Tutucusu 7">
            <a:extLst>
              <a:ext uri="{FF2B5EF4-FFF2-40B4-BE49-F238E27FC236}">
                <a16:creationId xmlns:a16="http://schemas.microsoft.com/office/drawing/2014/main" id="{1AD927CD-8A5A-460E-BE23-B751749FB60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E08D4F4-1934-49ED-898F-876908D28563}"/>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260886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CA21BA-0B05-4CFE-B6D2-36694CEA4DF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D99BCFF-F79E-4F68-8779-A101FB42255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4" name="Alt Bilgi Yer Tutucusu 3">
            <a:extLst>
              <a:ext uri="{FF2B5EF4-FFF2-40B4-BE49-F238E27FC236}">
                <a16:creationId xmlns:a16="http://schemas.microsoft.com/office/drawing/2014/main" id="{C3435040-101F-4094-A690-8A485FAE4475}"/>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0D6D5DB-0084-4F4B-BF7E-6A7953172EE6}"/>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17724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660C80A-94E2-4426-B467-2F39488A2B43}"/>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3" name="Alt Bilgi Yer Tutucusu 2">
            <a:extLst>
              <a:ext uri="{FF2B5EF4-FFF2-40B4-BE49-F238E27FC236}">
                <a16:creationId xmlns:a16="http://schemas.microsoft.com/office/drawing/2014/main" id="{A3DAEA59-ED28-4306-9ADF-6F3816A158B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163B210-D9D4-4CD9-9FE3-AC5E42A01445}"/>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465430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F01EB1-9BDA-4831-8DDF-3987E607234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4EBFF1A-EBE0-4095-A398-1798E8B31D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1345B2E-AABA-4CFF-8B5D-6FA0B3D28C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7A6F071-69B2-4089-B80F-C0BB1A83A7FB}"/>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28871CB6-7A17-4953-8163-E992E11828C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BA646F1-2ED3-43D5-B151-217BEE89B1EB}"/>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022097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1A8E65-EF66-422B-9060-E4CB15B50D8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EBFE7C2-DF3C-4592-A2A2-927916882A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3BB8103-54F7-4150-B405-39E7128D86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E4F7F90-FCF5-45F3-858D-8D4C36C22225}"/>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DC60FC14-D3FA-44AF-BE34-963B1C40A7D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BB5F8A4-A251-4C27-8B27-D6FF5437CD38}"/>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222262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BE85D2-EE67-439B-871B-45BF84E898E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E62698-D61B-46C9-BEF3-F52EB7D0152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3C5E542-703A-453C-8C43-3EF161058AC0}"/>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79667497-B1BA-4230-81CD-38C7ECE6B31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9CDC1B3-168F-4E36-84B1-EF3A9B67608E}"/>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293865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A11690A-DE4B-485A-BA40-BCD21995DEA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DD48465-9C59-4244-8856-9ADB0A17CFC6}"/>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3F981D4-10A9-441D-A175-4A599918F6E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AA7742A8-9317-488D-BE34-99E85AC3B92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6169944-7635-4392-B915-6719F81EA312}"/>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691541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56B6C8E-3BE0-4A52-9984-9AF0D4C576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AA10E5D-30FB-4244-A956-768CF05226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F3C6B9A-AF78-4E37-8F61-237F722112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DE28CA81-A2F9-49C6-A86F-ABFC7399F5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8F8DCE1-2C20-43B4-B1AB-2AF65BE39C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CDBB25-F183-4074-81D3-7BBD4D0F8CE9}" type="slidenum">
              <a:rPr lang="tr-TR" smtClean="0"/>
              <a:t>‹#›</a:t>
            </a:fld>
            <a:endParaRPr lang="tr-TR"/>
          </a:p>
        </p:txBody>
      </p:sp>
    </p:spTree>
    <p:extLst>
      <p:ext uri="{BB962C8B-B14F-4D97-AF65-F5344CB8AC3E}">
        <p14:creationId xmlns:p14="http://schemas.microsoft.com/office/powerpoint/2010/main" val="32001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84D339-4840-4BE4-92B7-9C8C792CF847}"/>
              </a:ext>
            </a:extLst>
          </p:cNvPr>
          <p:cNvSpPr>
            <a:spLocks noGrp="1"/>
          </p:cNvSpPr>
          <p:nvPr>
            <p:ph type="ctrTitle"/>
          </p:nvPr>
        </p:nvSpPr>
        <p:spPr>
          <a:xfrm>
            <a:off x="1524000" y="1122363"/>
            <a:ext cx="9144000" cy="1655762"/>
          </a:xfrm>
        </p:spPr>
        <p:txBody>
          <a:bodyPr/>
          <a:lstStyle/>
          <a:p>
            <a:r>
              <a:rPr lang="tr-TR" b="1" dirty="0">
                <a:latin typeface="Times New Roman" panose="02020603050405020304" pitchFamily="18" charset="0"/>
                <a:cs typeface="Times New Roman" panose="02020603050405020304" pitchFamily="18" charset="0"/>
              </a:rPr>
              <a:t>TÜKETİCİ HUKUKU</a:t>
            </a:r>
          </a:p>
        </p:txBody>
      </p:sp>
      <p:sp>
        <p:nvSpPr>
          <p:cNvPr id="3" name="Alt Başlık 2">
            <a:extLst>
              <a:ext uri="{FF2B5EF4-FFF2-40B4-BE49-F238E27FC236}">
                <a16:creationId xmlns:a16="http://schemas.microsoft.com/office/drawing/2014/main" id="{9A002823-6877-4CB3-A7DB-A02314FCBDDB}"/>
              </a:ext>
            </a:extLst>
          </p:cNvPr>
          <p:cNvSpPr>
            <a:spLocks noGrp="1"/>
          </p:cNvSpPr>
          <p:nvPr>
            <p:ph type="subTitle" idx="1"/>
          </p:nvPr>
        </p:nvSpPr>
        <p:spPr/>
        <p:txBody>
          <a:bodyPr>
            <a:normAutofit/>
          </a:bodyPr>
          <a:lstStyle/>
          <a:p>
            <a:r>
              <a:rPr lang="tr-TR" sz="4400" dirty="0">
                <a:latin typeface="Times New Roman" panose="02020603050405020304" pitchFamily="18" charset="0"/>
                <a:cs typeface="Times New Roman" panose="02020603050405020304" pitchFamily="18" charset="0"/>
              </a:rPr>
              <a:t>22. ve 23. HAFTALAR</a:t>
            </a:r>
          </a:p>
        </p:txBody>
      </p:sp>
    </p:spTree>
    <p:extLst>
      <p:ext uri="{BB962C8B-B14F-4D97-AF65-F5344CB8AC3E}">
        <p14:creationId xmlns:p14="http://schemas.microsoft.com/office/powerpoint/2010/main" val="2831055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C526F5E-5F45-4BB5-9E2C-DAFA54FBD2F4}"/>
              </a:ext>
            </a:extLst>
          </p:cNvPr>
          <p:cNvSpPr>
            <a:spLocks noGrp="1"/>
          </p:cNvSpPr>
          <p:nvPr>
            <p:ph idx="1"/>
          </p:nvPr>
        </p:nvSpPr>
        <p:spPr>
          <a:xfrm>
            <a:off x="838200" y="1895963"/>
            <a:ext cx="10515600" cy="4351338"/>
          </a:xfrm>
        </p:spPr>
        <p:txBody>
          <a:bodyPr>
            <a:normAutofit/>
          </a:bodyPr>
          <a:lstStyle/>
          <a:p>
            <a:pPr marL="0" indent="0" algn="ctr">
              <a:buNone/>
            </a:pPr>
            <a:r>
              <a:rPr lang="tr-TR" sz="5400" dirty="0">
                <a:latin typeface="Times New Roman" panose="02020603050405020304" pitchFamily="18" charset="0"/>
                <a:cs typeface="Times New Roman" panose="02020603050405020304" pitchFamily="18" charset="0"/>
              </a:rPr>
              <a:t>Konut Finansmanı Sözleşmesi</a:t>
            </a:r>
          </a:p>
        </p:txBody>
      </p:sp>
    </p:spTree>
    <p:extLst>
      <p:ext uri="{BB962C8B-B14F-4D97-AF65-F5344CB8AC3E}">
        <p14:creationId xmlns:p14="http://schemas.microsoft.com/office/powerpoint/2010/main" val="330820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D3D3748-B7E6-47C1-A717-3D1B25048372}"/>
              </a:ext>
            </a:extLst>
          </p:cNvPr>
          <p:cNvSpPr>
            <a:spLocks noGrp="1"/>
          </p:cNvSpPr>
          <p:nvPr>
            <p:ph idx="1"/>
          </p:nvPr>
        </p:nvSpPr>
        <p:spPr>
          <a:xfrm>
            <a:off x="838200" y="590843"/>
            <a:ext cx="10515600" cy="5586120"/>
          </a:xfrm>
        </p:spPr>
        <p:txBody>
          <a:bodyPr>
            <a:normAutofit/>
          </a:bodyPr>
          <a:lstStyle/>
          <a:p>
            <a:pPr indent="457200" algn="just">
              <a:lnSpc>
                <a:spcPct val="150000"/>
              </a:lnSpc>
            </a:pPr>
            <a:r>
              <a:rPr lang="tr-TR" sz="2400" dirty="0">
                <a:effectLst/>
                <a:latin typeface="Times New Roman" panose="02020603050405020304" pitchFamily="18" charset="0"/>
                <a:ea typeface="MS Mincho" panose="02020609040205080304" pitchFamily="49" charset="-128"/>
                <a:cs typeface="Times New Roman" panose="02020603050405020304" pitchFamily="18" charset="0"/>
              </a:rPr>
              <a:t>Konut finansmanı sözleşmesi: Konut edinmeleri amacıyla tüketicilere kredi kullandırılması, konutların finansal kiralama yoluyla tüketicilere kiralanması, sahip oldukları konutların teminatı altında tüketicilere kredi kullandırılması ve bu kredilerin yeniden finansmanı amacıyla kredi kullandırılmasına yönelik sözleşmeyi ifade eder.</a:t>
            </a:r>
          </a:p>
          <a:p>
            <a:pPr indent="457200" algn="just">
              <a:lnSpc>
                <a:spcPct val="150000"/>
              </a:lnSpc>
            </a:pPr>
            <a:r>
              <a:rPr lang="tr-TR" sz="2400" dirty="0">
                <a:effectLst/>
                <a:latin typeface="Times New Roman" panose="02020603050405020304" pitchFamily="18" charset="0"/>
                <a:ea typeface="MS Mincho" panose="02020609040205080304" pitchFamily="49" charset="-128"/>
                <a:cs typeface="Times New Roman" panose="02020603050405020304" pitchFamily="18" charset="0"/>
              </a:rPr>
              <a:t>Sözleşme öncesi bilgilendirmenin şekli</a:t>
            </a:r>
          </a:p>
          <a:p>
            <a:pPr indent="457200" algn="just">
              <a:lnSpc>
                <a:spcPct val="150000"/>
              </a:lnSpc>
            </a:pPr>
            <a:r>
              <a:rPr lang="tr-TR" sz="2400" dirty="0">
                <a:effectLst/>
                <a:latin typeface="Times New Roman" panose="02020603050405020304" pitchFamily="18" charset="0"/>
                <a:ea typeface="MS Mincho" panose="02020609040205080304" pitchFamily="49" charset="-128"/>
                <a:cs typeface="Times New Roman" panose="02020603050405020304" pitchFamily="18" charset="0"/>
              </a:rPr>
              <a:t>Sözleşme öncesi bilgi formu ve bu formda yer alması geren unsurlar</a:t>
            </a:r>
          </a:p>
          <a:p>
            <a:pPr indent="457200" algn="just">
              <a:lnSpc>
                <a:spcPct val="150000"/>
              </a:lnSpc>
            </a:pPr>
            <a:r>
              <a:rPr lang="tr-TR" sz="2400" dirty="0">
                <a:effectLst/>
                <a:latin typeface="Times New Roman" panose="02020603050405020304" pitchFamily="18" charset="0"/>
                <a:ea typeface="MS Mincho" panose="02020609040205080304" pitchFamily="49" charset="-128"/>
                <a:cs typeface="Times New Roman" panose="02020603050405020304" pitchFamily="18" charset="0"/>
              </a:rPr>
              <a:t>Konut finansmanı sözleşmesinin şekli ve zorunlu içeriği</a:t>
            </a:r>
          </a:p>
          <a:p>
            <a:pPr indent="0" algn="just">
              <a:lnSpc>
                <a:spcPct val="150000"/>
              </a:lnSpc>
              <a:buNone/>
            </a:pPr>
            <a:endParaRPr lang="tr-TR" sz="2400" dirty="0">
              <a:effectLst/>
              <a:latin typeface="Times New Roman" panose="02020603050405020304" pitchFamily="18" charset="0"/>
              <a:ea typeface="MS Mincho" panose="02020609040205080304" pitchFamily="49" charset="-128"/>
              <a:cs typeface="Times New Roman" panose="02020603050405020304" pitchFamily="18" charset="0"/>
            </a:endParaRPr>
          </a:p>
          <a:p>
            <a:pPr indent="457200" algn="just">
              <a:lnSpc>
                <a:spcPct val="150000"/>
              </a:lnSpc>
            </a:pPr>
            <a:endParaRPr lang="tr-TR" sz="2400" dirty="0">
              <a:effectLst/>
              <a:latin typeface="Times New Roman" panose="02020603050405020304" pitchFamily="18" charset="0"/>
              <a:ea typeface="MS Mincho" panose="02020609040205080304" pitchFamily="49" charset="-128"/>
              <a:cs typeface="Times New Roman" panose="02020603050405020304" pitchFamily="18" charset="0"/>
            </a:endParaRPr>
          </a:p>
          <a:p>
            <a:pPr indent="457200" algn="just">
              <a:lnSpc>
                <a:spcPct val="150000"/>
              </a:lnSpc>
            </a:pPr>
            <a:endParaRPr lang="tr-TR" sz="2400" dirty="0">
              <a:latin typeface="Times New Roman" panose="02020603050405020304" pitchFamily="18" charset="0"/>
              <a:ea typeface="MS Mincho" panose="02020609040205080304" pitchFamily="49" charset="-128"/>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630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2807AB6-A974-429F-A970-7D494BC5444C}"/>
              </a:ext>
            </a:extLst>
          </p:cNvPr>
          <p:cNvSpPr txBox="1"/>
          <p:nvPr/>
        </p:nvSpPr>
        <p:spPr>
          <a:xfrm>
            <a:off x="1055077" y="604800"/>
            <a:ext cx="8598876" cy="5831853"/>
          </a:xfrm>
          <a:prstGeom prst="rect">
            <a:avLst/>
          </a:prstGeom>
          <a:noFill/>
        </p:spPr>
        <p:txBody>
          <a:bodyPr wrap="square">
            <a:spAutoFit/>
          </a:bodyPr>
          <a:lstStyle/>
          <a:p>
            <a:pPr indent="457200" algn="just">
              <a:lnSpc>
                <a:spcPct val="150000"/>
              </a:lnSpc>
            </a:pPr>
            <a:r>
              <a:rPr lang="tr-TR" sz="2800" dirty="0">
                <a:effectLst/>
                <a:latin typeface="Times New Roman" panose="02020603050405020304" pitchFamily="18" charset="0"/>
                <a:ea typeface="MS Mincho" panose="02020609040205080304" pitchFamily="49" charset="-128"/>
                <a:cs typeface="Times New Roman" panose="02020603050405020304" pitchFamily="18" charset="0"/>
              </a:rPr>
              <a:t>Erken ödeme</a:t>
            </a:r>
          </a:p>
          <a:p>
            <a:pPr indent="457200" algn="just">
              <a:lnSpc>
                <a:spcPct val="150000"/>
              </a:lnSpc>
            </a:pPr>
            <a:r>
              <a:rPr lang="tr-TR" sz="2800" dirty="0">
                <a:latin typeface="Times New Roman" panose="02020603050405020304" pitchFamily="18" charset="0"/>
                <a:ea typeface="MS Mincho" panose="02020609040205080304" pitchFamily="49" charset="-128"/>
                <a:cs typeface="Times New Roman" panose="02020603050405020304" pitchFamily="18" charset="0"/>
              </a:rPr>
              <a:t>Sigorta yaptırma zorunluluğu olup olmaması</a:t>
            </a:r>
          </a:p>
          <a:p>
            <a:pPr indent="457200" algn="just">
              <a:lnSpc>
                <a:spcPct val="150000"/>
              </a:lnSpc>
            </a:pPr>
            <a:r>
              <a:rPr lang="tr-TR" sz="2800" dirty="0">
                <a:effectLst/>
                <a:latin typeface="Times New Roman" panose="02020603050405020304" pitchFamily="18" charset="0"/>
                <a:ea typeface="MS Mincho" panose="02020609040205080304" pitchFamily="49" charset="-128"/>
                <a:cs typeface="Times New Roman" panose="02020603050405020304" pitchFamily="18" charset="0"/>
              </a:rPr>
              <a:t>Tüketicinin taksitleri ödemede temerrüde düşmesi</a:t>
            </a:r>
          </a:p>
          <a:p>
            <a:pPr indent="457200" algn="just">
              <a:lnSpc>
                <a:spcPct val="150000"/>
              </a:lnSpc>
            </a:pPr>
            <a:r>
              <a:rPr lang="tr-TR" sz="2800" dirty="0">
                <a:effectLst/>
                <a:latin typeface="Times New Roman" panose="02020603050405020304" pitchFamily="18" charset="0"/>
                <a:ea typeface="MS Mincho" panose="02020609040205080304" pitchFamily="49" charset="-128"/>
                <a:cs typeface="Times New Roman" panose="02020603050405020304" pitchFamily="18" charset="0"/>
              </a:rPr>
              <a:t>Faiz oranı</a:t>
            </a:r>
          </a:p>
          <a:p>
            <a:pPr indent="457200" algn="just">
              <a:lnSpc>
                <a:spcPct val="150000"/>
              </a:lnSpc>
            </a:pPr>
            <a:r>
              <a:rPr lang="tr-TR" sz="2800" dirty="0">
                <a:effectLst/>
                <a:latin typeface="Times New Roman" panose="02020603050405020304" pitchFamily="18" charset="0"/>
                <a:ea typeface="MS Mincho" panose="02020609040205080304" pitchFamily="49" charset="-128"/>
                <a:cs typeface="Times New Roman" panose="02020603050405020304" pitchFamily="18" charset="0"/>
              </a:rPr>
              <a:t>Bağlı kredi sözleşmesi</a:t>
            </a:r>
          </a:p>
          <a:p>
            <a:pPr indent="457200" algn="just">
              <a:lnSpc>
                <a:spcPct val="150000"/>
              </a:lnSpc>
            </a:pPr>
            <a:r>
              <a:rPr lang="tr-TR" sz="2800" dirty="0">
                <a:effectLst/>
                <a:latin typeface="Times New Roman" panose="02020603050405020304" pitchFamily="18" charset="0"/>
                <a:ea typeface="MS Mincho" panose="02020609040205080304" pitchFamily="49" charset="-128"/>
                <a:cs typeface="Times New Roman" panose="02020603050405020304" pitchFamily="18" charset="0"/>
              </a:rPr>
              <a:t>Konut finansmanı sözleşmesinde tüketicinin edimlerine karşılık olarak alınan şahsi teminatlar (kefaletler)</a:t>
            </a:r>
          </a:p>
          <a:p>
            <a:pPr indent="457200" algn="just">
              <a:lnSpc>
                <a:spcPct val="150000"/>
              </a:lnSpc>
            </a:pPr>
            <a:endParaRPr lang="tr-TR" sz="2800" dirty="0">
              <a:effectLst/>
              <a:latin typeface="Times New Roman" panose="02020603050405020304" pitchFamily="18" charset="0"/>
              <a:ea typeface="MS Mincho" panose="02020609040205080304" pitchFamily="49" charset="-128"/>
              <a:cs typeface="Times New Roman" panose="02020603050405020304" pitchFamily="18" charset="0"/>
            </a:endParaRPr>
          </a:p>
          <a:p>
            <a:pPr indent="457200" algn="just">
              <a:lnSpc>
                <a:spcPct val="150000"/>
              </a:lnSpc>
            </a:pPr>
            <a:endParaRPr lang="tr-TR" sz="2800" dirty="0">
              <a:effectLst/>
              <a:latin typeface="Times New Roman" panose="020206030504050203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78928228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102</Words>
  <Application>Microsoft Office PowerPoint</Application>
  <PresentationFormat>Geniş ekran</PresentationFormat>
  <Paragraphs>15</Paragraphs>
  <Slides>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vt:i4>
      </vt:variant>
    </vt:vector>
  </HeadingPairs>
  <TitlesOfParts>
    <vt:vector size="9" baseType="lpstr">
      <vt:lpstr>Arial</vt:lpstr>
      <vt:lpstr>Calibri</vt:lpstr>
      <vt:lpstr>Calibri Light</vt:lpstr>
      <vt:lpstr>Times New Roman</vt:lpstr>
      <vt:lpstr>Office Teması</vt:lpstr>
      <vt:lpstr>TÜKETİCİ HUKUKU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EŞYA HUKUKU</dc:title>
  <dc:creator>ZEYNEP</dc:creator>
  <cp:lastModifiedBy>ZEYNEP</cp:lastModifiedBy>
  <cp:revision>13</cp:revision>
  <dcterms:created xsi:type="dcterms:W3CDTF">2021-03-05T19:59:10Z</dcterms:created>
  <dcterms:modified xsi:type="dcterms:W3CDTF">2021-03-06T18:24:12Z</dcterms:modified>
</cp:coreProperties>
</file>